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2" d="100"/>
          <a:sy n="62" d="100"/>
        </p:scale>
        <p:origin x="82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9069242-5D7F-46F7-8779-E77C8343BE73}" type="datetimeFigureOut">
              <a:rPr lang="en-IN" smtClean="0"/>
              <a:t>06-07-2024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4170552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069242-5D7F-46F7-8779-E77C8343BE73}" type="datetimeFigureOut">
              <a:rPr lang="en-IN" smtClean="0"/>
              <a:t>06-07-2024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4292462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069242-5D7F-46F7-8779-E77C8343BE73}" type="datetimeFigureOut">
              <a:rPr lang="en-IN" smtClean="0"/>
              <a:t>06-07-2024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4199400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069242-5D7F-46F7-8779-E77C8343BE73}" type="datetimeFigureOut">
              <a:rPr lang="en-IN" smtClean="0"/>
              <a:t>06-07-2024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716051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069242-5D7F-46F7-8779-E77C8343BE73}" type="datetimeFigureOut">
              <a:rPr lang="en-IN" smtClean="0"/>
              <a:t>06-07-2024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2427405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069242-5D7F-46F7-8779-E77C8343BE73}" type="datetimeFigureOut">
              <a:rPr lang="en-IN" smtClean="0"/>
              <a:t>06-07-2024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1198497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9069242-5D7F-46F7-8779-E77C8343BE73}" type="datetimeFigureOut">
              <a:rPr lang="en-IN" smtClean="0"/>
              <a:t>06-07-2024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2271156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9069242-5D7F-46F7-8779-E77C8343BE73}" type="datetimeFigureOut">
              <a:rPr lang="en-IN" smtClean="0"/>
              <a:t>06-07-2024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1086706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069242-5D7F-46F7-8779-E77C8343BE73}" type="datetimeFigureOut">
              <a:rPr lang="en-IN" smtClean="0"/>
              <a:t>06-07-2024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2685118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9069242-5D7F-46F7-8779-E77C8343BE73}" type="datetimeFigureOut">
              <a:rPr lang="en-IN" smtClean="0"/>
              <a:t>06-07-2024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3736215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9069242-5D7F-46F7-8779-E77C8343BE73}" type="datetimeFigureOut">
              <a:rPr lang="en-IN" smtClean="0"/>
              <a:t>06-07-2024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D5AA0A3-2717-41B9-B663-71617FDA0E89}" type="slidenum">
              <a:rPr lang="en-IN" smtClean="0"/>
              <a:t>‹#›</a:t>
            </a:fld>
            <a:endParaRPr lang="en-IN"/>
          </a:p>
        </p:txBody>
      </p:sp>
    </p:spTree>
    <p:extLst>
      <p:ext uri="{BB962C8B-B14F-4D97-AF65-F5344CB8AC3E}">
        <p14:creationId xmlns:p14="http://schemas.microsoft.com/office/powerpoint/2010/main" val="1767471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069242-5D7F-46F7-8779-E77C8343BE73}" type="datetimeFigureOut">
              <a:rPr lang="en-IN" smtClean="0"/>
              <a:t>06-07-2024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5AA0A3-2717-41B9-B663-71617FDA0E89}" type="slidenum">
              <a:rPr lang="en-IN" smtClean="0"/>
              <a:t>‹#›</a:t>
            </a:fld>
            <a:endParaRPr lang="en-IN"/>
          </a:p>
        </p:txBody>
      </p:sp>
    </p:spTree>
    <p:extLst>
      <p:ext uri="{BB962C8B-B14F-4D97-AF65-F5344CB8AC3E}">
        <p14:creationId xmlns:p14="http://schemas.microsoft.com/office/powerpoint/2010/main" val="136994298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C12BB96-D85E-C61E-74F6-5D79FFEBA7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2667000" y="-2667000"/>
            <a:ext cx="6858000" cy="12192000"/>
          </a:xfrm>
          <a:prstGeom prst="rect">
            <a:avLst/>
          </a:prstGeom>
        </p:spPr>
      </p:pic>
      <p:sp>
        <p:nvSpPr>
          <p:cNvPr id="6" name="TextBox 5">
            <a:extLst>
              <a:ext uri="{FF2B5EF4-FFF2-40B4-BE49-F238E27FC236}">
                <a16:creationId xmlns:a16="http://schemas.microsoft.com/office/drawing/2014/main" id="{286C09DA-FE2E-4620-8B22-EE9AA851E998}"/>
              </a:ext>
            </a:extLst>
          </p:cNvPr>
          <p:cNvSpPr txBox="1"/>
          <p:nvPr/>
        </p:nvSpPr>
        <p:spPr>
          <a:xfrm>
            <a:off x="534257" y="5024063"/>
            <a:ext cx="7302255" cy="707886"/>
          </a:xfrm>
          <a:prstGeom prst="rect">
            <a:avLst/>
          </a:prstGeom>
          <a:noFill/>
        </p:spPr>
        <p:txBody>
          <a:bodyPr wrap="none" rtlCol="0">
            <a:spAutoFit/>
          </a:bodyPr>
          <a:lstStyle/>
          <a:p>
            <a:r>
              <a:rPr lang="en-IN" sz="4000" b="1" dirty="0">
                <a:solidFill>
                  <a:srgbClr val="C00000"/>
                </a:solidFill>
              </a:rPr>
              <a:t>YOUTUBE SONG TREND ANALYSIS</a:t>
            </a:r>
          </a:p>
        </p:txBody>
      </p:sp>
      <p:sp>
        <p:nvSpPr>
          <p:cNvPr id="8" name="TextBox 7">
            <a:extLst>
              <a:ext uri="{FF2B5EF4-FFF2-40B4-BE49-F238E27FC236}">
                <a16:creationId xmlns:a16="http://schemas.microsoft.com/office/drawing/2014/main" id="{E1C440CE-5D5D-50C1-EA9D-659D82AFDC00}"/>
              </a:ext>
            </a:extLst>
          </p:cNvPr>
          <p:cNvSpPr txBox="1"/>
          <p:nvPr/>
        </p:nvSpPr>
        <p:spPr>
          <a:xfrm>
            <a:off x="10199669" y="5580346"/>
            <a:ext cx="2396447" cy="1200329"/>
          </a:xfrm>
          <a:prstGeom prst="rect">
            <a:avLst/>
          </a:prstGeom>
          <a:noFill/>
        </p:spPr>
        <p:txBody>
          <a:bodyPr wrap="square">
            <a:spAutoFit/>
          </a:bodyPr>
          <a:lstStyle/>
          <a:p>
            <a:pPr algn="l"/>
            <a:r>
              <a:rPr lang="en-US" dirty="0"/>
              <a:t>SUBMITTED BY,</a:t>
            </a:r>
          </a:p>
          <a:p>
            <a:pPr algn="l"/>
            <a:br>
              <a:rPr lang="en-US" dirty="0"/>
            </a:br>
            <a:r>
              <a:rPr lang="en-US" dirty="0"/>
              <a:t>ALENA C J</a:t>
            </a:r>
          </a:p>
          <a:p>
            <a:pPr algn="l"/>
            <a:r>
              <a:rPr lang="en-US" dirty="0"/>
              <a:t>BATCH: MIP-DA-10</a:t>
            </a:r>
          </a:p>
        </p:txBody>
      </p:sp>
      <p:pic>
        <p:nvPicPr>
          <p:cNvPr id="9" name="Audio 8">
            <a:hlinkClick r:id="" action="ppaction://media"/>
            <a:extLst>
              <a:ext uri="{FF2B5EF4-FFF2-40B4-BE49-F238E27FC236}">
                <a16:creationId xmlns:a16="http://schemas.microsoft.com/office/drawing/2014/main" id="{8A76D63F-C887-62DD-A516-E5BBED961E9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455811647"/>
      </p:ext>
    </p:extLst>
  </p:cSld>
  <p:clrMapOvr>
    <a:masterClrMapping/>
  </p:clrMapOvr>
  <mc:AlternateContent xmlns:mc="http://schemas.openxmlformats.org/markup-compatibility/2006">
    <mc:Choice xmlns:p14="http://schemas.microsoft.com/office/powerpoint/2010/main" Requires="p14">
      <p:transition spd="slow" p14:dur="2000" advTm="10818"/>
    </mc:Choice>
    <mc:Fallback>
      <p:transition spd="slow" advTm="10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1DFE5A-F76D-8052-F5AF-EE116EC4443B}"/>
              </a:ext>
            </a:extLst>
          </p:cNvPr>
          <p:cNvSpPr txBox="1"/>
          <p:nvPr/>
        </p:nvSpPr>
        <p:spPr>
          <a:xfrm>
            <a:off x="2607066" y="2025892"/>
            <a:ext cx="7410237" cy="3416320"/>
          </a:xfrm>
          <a:prstGeom prst="rect">
            <a:avLst/>
          </a:prstGeom>
          <a:noFill/>
        </p:spPr>
        <p:txBody>
          <a:bodyPr wrap="square">
            <a:spAutoFit/>
          </a:bodyPr>
          <a:lstStyle/>
          <a:p>
            <a:pPr marL="285750" indent="-285750" algn="just">
              <a:buFont typeface="Wingdings" panose="05000000000000000000" pitchFamily="2" charset="2"/>
              <a:buChar char="q"/>
            </a:pPr>
            <a:r>
              <a:rPr lang="en-IN" sz="2400" b="1" dirty="0">
                <a:solidFill>
                  <a:schemeClr val="tx2">
                    <a:lumMod val="20000"/>
                    <a:lumOff val="80000"/>
                  </a:schemeClr>
                </a:solidFill>
                <a:latin typeface="Arial Rounded MT Bold" panose="020F0704030504030204" pitchFamily="34" charset="0"/>
              </a:rPr>
              <a:t>     </a:t>
            </a:r>
            <a:r>
              <a:rPr lang="en-IN" sz="2400" dirty="0">
                <a:solidFill>
                  <a:schemeClr val="tx2">
                    <a:lumMod val="20000"/>
                    <a:lumOff val="80000"/>
                  </a:schemeClr>
                </a:solidFill>
                <a:latin typeface="Arial Rounded MT Bold" panose="020F0704030504030204" pitchFamily="34" charset="0"/>
              </a:rPr>
              <a:t>Introduction</a:t>
            </a:r>
          </a:p>
          <a:p>
            <a:pPr marL="285750" indent="-285750" algn="just">
              <a:buFont typeface="Wingdings" panose="05000000000000000000" pitchFamily="2" charset="2"/>
              <a:buChar char="q"/>
            </a:pPr>
            <a:endParaRPr lang="en-IN" sz="2400" dirty="0">
              <a:solidFill>
                <a:schemeClr val="tx2">
                  <a:lumMod val="20000"/>
                  <a:lumOff val="80000"/>
                </a:schemeClr>
              </a:solidFill>
              <a:latin typeface="Arial Rounded MT Bold" panose="020F0704030504030204" pitchFamily="34" charset="0"/>
            </a:endParaRPr>
          </a:p>
          <a:p>
            <a:pPr marL="285750" indent="-285750" algn="just">
              <a:buFont typeface="Wingdings" panose="05000000000000000000" pitchFamily="2" charset="2"/>
              <a:buChar char="q"/>
            </a:pPr>
            <a:r>
              <a:rPr lang="en-IN" sz="2400" dirty="0">
                <a:solidFill>
                  <a:schemeClr val="tx2">
                    <a:lumMod val="20000"/>
                    <a:lumOff val="80000"/>
                  </a:schemeClr>
                </a:solidFill>
                <a:latin typeface="Arial Rounded MT Bold" panose="020F0704030504030204" pitchFamily="34" charset="0"/>
              </a:rPr>
              <a:t>     Dataset Description</a:t>
            </a:r>
          </a:p>
          <a:p>
            <a:pPr algn="just"/>
            <a:endParaRPr lang="en-IN" sz="2400" dirty="0">
              <a:solidFill>
                <a:schemeClr val="tx2">
                  <a:lumMod val="20000"/>
                  <a:lumOff val="80000"/>
                </a:schemeClr>
              </a:solidFill>
              <a:latin typeface="Arial Rounded MT Bold" panose="020F0704030504030204" pitchFamily="34" charset="0"/>
            </a:endParaRPr>
          </a:p>
          <a:p>
            <a:pPr marL="285750" indent="-285750" algn="just">
              <a:buFont typeface="Wingdings" panose="05000000000000000000" pitchFamily="2" charset="2"/>
              <a:buChar char="q"/>
            </a:pPr>
            <a:r>
              <a:rPr lang="en-IN" sz="2400" dirty="0">
                <a:solidFill>
                  <a:schemeClr val="tx2">
                    <a:lumMod val="20000"/>
                    <a:lumOff val="80000"/>
                  </a:schemeClr>
                </a:solidFill>
                <a:latin typeface="Arial Rounded MT Bold" panose="020F0704030504030204" pitchFamily="34" charset="0"/>
              </a:rPr>
              <a:t>     Data Analysis</a:t>
            </a:r>
          </a:p>
          <a:p>
            <a:pPr marL="285750" indent="-285750" algn="just">
              <a:buFont typeface="Wingdings" panose="05000000000000000000" pitchFamily="2" charset="2"/>
              <a:buChar char="q"/>
            </a:pPr>
            <a:endParaRPr lang="en-IN" sz="2400" dirty="0">
              <a:solidFill>
                <a:schemeClr val="tx2">
                  <a:lumMod val="20000"/>
                  <a:lumOff val="80000"/>
                </a:schemeClr>
              </a:solidFill>
              <a:latin typeface="Arial Rounded MT Bold" panose="020F0704030504030204" pitchFamily="34" charset="0"/>
            </a:endParaRPr>
          </a:p>
          <a:p>
            <a:pPr marL="285750" indent="-285750" algn="just">
              <a:buFont typeface="Wingdings" panose="05000000000000000000" pitchFamily="2" charset="2"/>
              <a:buChar char="q"/>
            </a:pPr>
            <a:r>
              <a:rPr lang="en-IN" sz="2400" dirty="0">
                <a:solidFill>
                  <a:schemeClr val="tx2">
                    <a:lumMod val="20000"/>
                    <a:lumOff val="80000"/>
                  </a:schemeClr>
                </a:solidFill>
                <a:latin typeface="Arial Rounded MT Bold" panose="020F0704030504030204" pitchFamily="34" charset="0"/>
              </a:rPr>
              <a:t>     </a:t>
            </a:r>
            <a:r>
              <a:rPr lang="en-IN" sz="2400" dirty="0">
                <a:latin typeface="Arial Rounded MT Bold" panose="020F0704030504030204" pitchFamily="34" charset="0"/>
              </a:rPr>
              <a:t>Recommendations</a:t>
            </a:r>
            <a:r>
              <a:rPr lang="en-IN" sz="2400" dirty="0">
                <a:solidFill>
                  <a:schemeClr val="tx2">
                    <a:lumMod val="20000"/>
                    <a:lumOff val="80000"/>
                  </a:schemeClr>
                </a:solidFill>
                <a:latin typeface="Arial Rounded MT Bold" panose="020F0704030504030204" pitchFamily="34" charset="0"/>
              </a:rPr>
              <a:t> to the Stakeholders</a:t>
            </a:r>
          </a:p>
          <a:p>
            <a:pPr marL="285750" indent="-285750" algn="just">
              <a:buFont typeface="Wingdings" panose="05000000000000000000" pitchFamily="2" charset="2"/>
              <a:buChar char="q"/>
            </a:pPr>
            <a:endParaRPr lang="en-IN" sz="2400" dirty="0">
              <a:solidFill>
                <a:schemeClr val="tx2">
                  <a:lumMod val="20000"/>
                  <a:lumOff val="80000"/>
                </a:schemeClr>
              </a:solidFill>
              <a:latin typeface="Arial Rounded MT Bold" panose="020F0704030504030204" pitchFamily="34" charset="0"/>
            </a:endParaRPr>
          </a:p>
          <a:p>
            <a:pPr marL="285750" indent="-285750" algn="just">
              <a:buFont typeface="Wingdings" panose="05000000000000000000" pitchFamily="2" charset="2"/>
              <a:buChar char="q"/>
            </a:pPr>
            <a:r>
              <a:rPr lang="en-IN" sz="2400" dirty="0">
                <a:solidFill>
                  <a:schemeClr val="tx2">
                    <a:lumMod val="20000"/>
                    <a:lumOff val="80000"/>
                  </a:schemeClr>
                </a:solidFill>
                <a:latin typeface="Arial Rounded MT Bold" panose="020F0704030504030204" pitchFamily="34" charset="0"/>
              </a:rPr>
              <a:t>     Conclusion</a:t>
            </a:r>
            <a:endParaRPr lang="en-IN" sz="2400" dirty="0">
              <a:latin typeface="Arial Rounded MT Bold" panose="020F0704030504030204" pitchFamily="34" charset="0"/>
            </a:endParaRPr>
          </a:p>
        </p:txBody>
      </p:sp>
      <p:sp>
        <p:nvSpPr>
          <p:cNvPr id="5" name="TextBox 4">
            <a:extLst>
              <a:ext uri="{FF2B5EF4-FFF2-40B4-BE49-F238E27FC236}">
                <a16:creationId xmlns:a16="http://schemas.microsoft.com/office/drawing/2014/main" id="{C4245BE4-2856-2425-9034-5999A064112B}"/>
              </a:ext>
            </a:extLst>
          </p:cNvPr>
          <p:cNvSpPr txBox="1"/>
          <p:nvPr/>
        </p:nvSpPr>
        <p:spPr>
          <a:xfrm>
            <a:off x="4469258" y="544798"/>
            <a:ext cx="2661007" cy="707886"/>
          </a:xfrm>
          <a:prstGeom prst="rect">
            <a:avLst/>
          </a:prstGeom>
          <a:noFill/>
        </p:spPr>
        <p:txBody>
          <a:bodyPr wrap="square">
            <a:spAutoFit/>
          </a:bodyPr>
          <a:lstStyle/>
          <a:p>
            <a:pPr algn="ctr"/>
            <a:r>
              <a:rPr lang="en-IN" sz="4000" dirty="0">
                <a:solidFill>
                  <a:srgbClr val="C00000"/>
                </a:solidFill>
                <a:effectLst>
                  <a:outerShdw blurRad="50800" dist="38100" dir="16200000" rotWithShape="0">
                    <a:prstClr val="black">
                      <a:alpha val="40000"/>
                    </a:prstClr>
                  </a:outerShdw>
                </a:effectLst>
                <a:latin typeface="Algerian" panose="04020705040A02060702" pitchFamily="82" charset="0"/>
              </a:rPr>
              <a:t>CONTENT</a:t>
            </a:r>
          </a:p>
        </p:txBody>
      </p:sp>
      <p:pic>
        <p:nvPicPr>
          <p:cNvPr id="6" name="Audio 5">
            <a:hlinkClick r:id="" action="ppaction://media"/>
            <a:extLst>
              <a:ext uri="{FF2B5EF4-FFF2-40B4-BE49-F238E27FC236}">
                <a16:creationId xmlns:a16="http://schemas.microsoft.com/office/drawing/2014/main" id="{455847BA-C160-1DC2-F164-F467AE84631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684226465"/>
      </p:ext>
    </p:extLst>
  </p:cSld>
  <p:clrMapOvr>
    <a:masterClrMapping/>
  </p:clrMapOvr>
  <mc:AlternateContent xmlns:mc="http://schemas.openxmlformats.org/markup-compatibility/2006">
    <mc:Choice xmlns:p14="http://schemas.microsoft.com/office/powerpoint/2010/main" Requires="p14">
      <p:transition spd="slow" p14:dur="2000" advTm="16220"/>
    </mc:Choice>
    <mc:Fallback>
      <p:transition spd="slow" advTm="162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B24A42-2E38-16D0-6444-278638617FB4}"/>
              </a:ext>
            </a:extLst>
          </p:cNvPr>
          <p:cNvSpPr txBox="1"/>
          <p:nvPr/>
        </p:nvSpPr>
        <p:spPr>
          <a:xfrm>
            <a:off x="1119883" y="2085653"/>
            <a:ext cx="9811819" cy="2957861"/>
          </a:xfrm>
          <a:prstGeom prst="rect">
            <a:avLst/>
          </a:prstGeom>
          <a:noFill/>
        </p:spPr>
        <p:txBody>
          <a:bodyPr wrap="square" rtlCol="0">
            <a:spAutoFit/>
          </a:bodyPr>
          <a:lstStyle/>
          <a:p>
            <a:pPr algn="just">
              <a:lnSpc>
                <a:spcPct val="150000"/>
              </a:lnSpc>
            </a:pPr>
            <a:r>
              <a:rPr lang="en-US" dirty="0"/>
              <a:t>This project aims to conduct a comprehensive analysis of YouTube songs data using Power BI. The dataset contains key attributes such as video ID, channel title, title, description, tags, published date, view count, like count, favorite count, comment count, video duration, video definition, and caption details. The goal is to utilize Power BI to create insightful visualizations and reports that provide a deeper understanding of YouTube songs' performance, popularity, and user engagement. The analysis aims to uncover trends, preferences, and patterns in the data to aid content creators and stakeholders in optimizing their YouTube song content.</a:t>
            </a:r>
            <a:endParaRPr lang="en-IN" dirty="0"/>
          </a:p>
        </p:txBody>
      </p:sp>
      <p:sp>
        <p:nvSpPr>
          <p:cNvPr id="4" name="TextBox 3">
            <a:extLst>
              <a:ext uri="{FF2B5EF4-FFF2-40B4-BE49-F238E27FC236}">
                <a16:creationId xmlns:a16="http://schemas.microsoft.com/office/drawing/2014/main" id="{E177B72F-6B52-4737-4EDA-E1A7D65AEB35}"/>
              </a:ext>
            </a:extLst>
          </p:cNvPr>
          <p:cNvSpPr txBox="1"/>
          <p:nvPr/>
        </p:nvSpPr>
        <p:spPr>
          <a:xfrm>
            <a:off x="2730357" y="585895"/>
            <a:ext cx="6097712" cy="707886"/>
          </a:xfrm>
          <a:prstGeom prst="rect">
            <a:avLst/>
          </a:prstGeom>
          <a:noFill/>
        </p:spPr>
        <p:txBody>
          <a:bodyPr wrap="square">
            <a:spAutoFit/>
          </a:bodyPr>
          <a:lstStyle/>
          <a:p>
            <a:pPr algn="ctr"/>
            <a:r>
              <a:rPr lang="en-IN" sz="4000" dirty="0">
                <a:solidFill>
                  <a:srgbClr val="C00000"/>
                </a:solidFill>
                <a:effectLst>
                  <a:outerShdw blurRad="50800" dist="38100" dir="16200000" rotWithShape="0">
                    <a:prstClr val="black">
                      <a:alpha val="40000"/>
                    </a:prstClr>
                  </a:outerShdw>
                </a:effectLst>
                <a:latin typeface="Algerian" panose="04020705040A02060702" pitchFamily="82" charset="0"/>
              </a:rPr>
              <a:t>INTRODUCTION</a:t>
            </a:r>
          </a:p>
        </p:txBody>
      </p:sp>
      <p:pic>
        <p:nvPicPr>
          <p:cNvPr id="5" name="Audio 4">
            <a:hlinkClick r:id="" action="ppaction://media"/>
            <a:extLst>
              <a:ext uri="{FF2B5EF4-FFF2-40B4-BE49-F238E27FC236}">
                <a16:creationId xmlns:a16="http://schemas.microsoft.com/office/drawing/2014/main" id="{B2C69C11-48AA-2B41-1984-4F2D5763BA0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412523949"/>
      </p:ext>
    </p:extLst>
  </p:cSld>
  <p:clrMapOvr>
    <a:masterClrMapping/>
  </p:clrMapOvr>
  <mc:AlternateContent xmlns:mc="http://schemas.openxmlformats.org/markup-compatibility/2006">
    <mc:Choice xmlns:p14="http://schemas.microsoft.com/office/powerpoint/2010/main" Requires="p14">
      <p:transition spd="slow" p14:dur="2000" advTm="47294"/>
    </mc:Choice>
    <mc:Fallback>
      <p:transition spd="slow" advTm="472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AA9CF-3082-B4AB-715F-23DE679BA930}"/>
              </a:ext>
            </a:extLst>
          </p:cNvPr>
          <p:cNvSpPr txBox="1"/>
          <p:nvPr/>
        </p:nvSpPr>
        <p:spPr>
          <a:xfrm>
            <a:off x="2720083" y="298219"/>
            <a:ext cx="6097712" cy="707886"/>
          </a:xfrm>
          <a:prstGeom prst="rect">
            <a:avLst/>
          </a:prstGeom>
          <a:noFill/>
        </p:spPr>
        <p:txBody>
          <a:bodyPr wrap="square">
            <a:spAutoFit/>
          </a:bodyPr>
          <a:lstStyle/>
          <a:p>
            <a:pPr algn="ctr"/>
            <a:r>
              <a:rPr lang="en-IN" sz="4000" dirty="0">
                <a:solidFill>
                  <a:srgbClr val="C00000"/>
                </a:solidFill>
                <a:effectLst>
                  <a:outerShdw blurRad="50800" dist="38100" dir="16200000" rotWithShape="0">
                    <a:prstClr val="black">
                      <a:alpha val="40000"/>
                    </a:prstClr>
                  </a:outerShdw>
                </a:effectLst>
                <a:latin typeface="Algerian" panose="04020705040A02060702" pitchFamily="82" charset="0"/>
              </a:rPr>
              <a:t>Dataset description</a:t>
            </a:r>
          </a:p>
        </p:txBody>
      </p:sp>
      <p:sp>
        <p:nvSpPr>
          <p:cNvPr id="3" name="TextBox 2">
            <a:extLst>
              <a:ext uri="{FF2B5EF4-FFF2-40B4-BE49-F238E27FC236}">
                <a16:creationId xmlns:a16="http://schemas.microsoft.com/office/drawing/2014/main" id="{A72D31FB-438B-2AE3-37A9-D80258CB3140}"/>
              </a:ext>
            </a:extLst>
          </p:cNvPr>
          <p:cNvSpPr txBox="1"/>
          <p:nvPr/>
        </p:nvSpPr>
        <p:spPr>
          <a:xfrm>
            <a:off x="1387012" y="1108930"/>
            <a:ext cx="9678255" cy="5450851"/>
          </a:xfrm>
          <a:prstGeom prst="rect">
            <a:avLst/>
          </a:prstGeom>
          <a:noFill/>
        </p:spPr>
        <p:txBody>
          <a:bodyPr wrap="square" rtlCol="0">
            <a:spAutoFit/>
          </a:bodyPr>
          <a:lstStyle/>
          <a:p>
            <a:pPr marL="342900" indent="-342900">
              <a:lnSpc>
                <a:spcPct val="150000"/>
              </a:lnSpc>
              <a:buAutoNum type="arabicPeriod"/>
            </a:pPr>
            <a:r>
              <a:rPr lang="en-US" dirty="0" err="1"/>
              <a:t>video_id</a:t>
            </a:r>
            <a:r>
              <a:rPr lang="en-US" dirty="0"/>
              <a:t>: Unique identifier for each YouTube video. </a:t>
            </a:r>
          </a:p>
          <a:p>
            <a:pPr>
              <a:lnSpc>
                <a:spcPct val="150000"/>
              </a:lnSpc>
            </a:pPr>
            <a:r>
              <a:rPr lang="en-US" dirty="0"/>
              <a:t>2. </a:t>
            </a:r>
            <a:r>
              <a:rPr lang="en-US" dirty="0" err="1"/>
              <a:t>channelTitle</a:t>
            </a:r>
            <a:r>
              <a:rPr lang="en-US" dirty="0"/>
              <a:t>: Title of the YouTube channel publishing the song. </a:t>
            </a:r>
          </a:p>
          <a:p>
            <a:pPr>
              <a:lnSpc>
                <a:spcPct val="150000"/>
              </a:lnSpc>
            </a:pPr>
            <a:r>
              <a:rPr lang="en-US" dirty="0"/>
              <a:t>3. title: Title of the YouTube song video. </a:t>
            </a:r>
          </a:p>
          <a:p>
            <a:pPr>
              <a:lnSpc>
                <a:spcPct val="150000"/>
              </a:lnSpc>
            </a:pPr>
            <a:r>
              <a:rPr lang="en-US" dirty="0"/>
              <a:t>4. description: Description provided for the YouTube song video. </a:t>
            </a:r>
          </a:p>
          <a:p>
            <a:pPr>
              <a:lnSpc>
                <a:spcPct val="150000"/>
              </a:lnSpc>
            </a:pPr>
            <a:r>
              <a:rPr lang="en-US" dirty="0"/>
              <a:t>5. tags: Tags associated with the YouTube song video. </a:t>
            </a:r>
          </a:p>
          <a:p>
            <a:pPr>
              <a:lnSpc>
                <a:spcPct val="150000"/>
              </a:lnSpc>
            </a:pPr>
            <a:r>
              <a:rPr lang="en-US" dirty="0"/>
              <a:t>6. </a:t>
            </a:r>
            <a:r>
              <a:rPr lang="en-US" dirty="0" err="1"/>
              <a:t>publishedAt</a:t>
            </a:r>
            <a:r>
              <a:rPr lang="en-US" dirty="0"/>
              <a:t>: Date and time when the YouTube song video was published. </a:t>
            </a:r>
          </a:p>
          <a:p>
            <a:pPr>
              <a:lnSpc>
                <a:spcPct val="150000"/>
              </a:lnSpc>
            </a:pPr>
            <a:r>
              <a:rPr lang="en-US" dirty="0"/>
              <a:t>7. </a:t>
            </a:r>
            <a:r>
              <a:rPr lang="en-US" dirty="0" err="1"/>
              <a:t>viewCount</a:t>
            </a:r>
            <a:r>
              <a:rPr lang="en-US" dirty="0"/>
              <a:t>: Number of views received by the YouTube song video. </a:t>
            </a:r>
          </a:p>
          <a:p>
            <a:pPr>
              <a:lnSpc>
                <a:spcPct val="150000"/>
              </a:lnSpc>
            </a:pPr>
            <a:r>
              <a:rPr lang="en-US" dirty="0"/>
              <a:t>8. </a:t>
            </a:r>
            <a:r>
              <a:rPr lang="en-US" dirty="0" err="1"/>
              <a:t>likeCount</a:t>
            </a:r>
            <a:r>
              <a:rPr lang="en-US" dirty="0"/>
              <a:t>: Number of likes received by the YouTube song video. </a:t>
            </a:r>
          </a:p>
          <a:p>
            <a:pPr>
              <a:lnSpc>
                <a:spcPct val="150000"/>
              </a:lnSpc>
            </a:pPr>
            <a:r>
              <a:rPr lang="en-US" dirty="0"/>
              <a:t>9. </a:t>
            </a:r>
            <a:r>
              <a:rPr lang="en-US" dirty="0" err="1"/>
              <a:t>favoriteCount</a:t>
            </a:r>
            <a:r>
              <a:rPr lang="en-US" dirty="0"/>
              <a:t>: Number of times the YouTube song video has been marked as a favorite. </a:t>
            </a:r>
          </a:p>
          <a:p>
            <a:pPr>
              <a:lnSpc>
                <a:spcPct val="150000"/>
              </a:lnSpc>
            </a:pPr>
            <a:r>
              <a:rPr lang="en-US" dirty="0"/>
              <a:t>10. </a:t>
            </a:r>
            <a:r>
              <a:rPr lang="en-US" dirty="0" err="1"/>
              <a:t>commentCount</a:t>
            </a:r>
            <a:r>
              <a:rPr lang="en-US" dirty="0"/>
              <a:t>: Number of comments posted on the YouTube song video. </a:t>
            </a:r>
          </a:p>
          <a:p>
            <a:pPr>
              <a:lnSpc>
                <a:spcPct val="150000"/>
              </a:lnSpc>
            </a:pPr>
            <a:r>
              <a:rPr lang="en-US" dirty="0"/>
              <a:t>11. duration: Duration of the YouTube song video. </a:t>
            </a:r>
          </a:p>
          <a:p>
            <a:pPr>
              <a:lnSpc>
                <a:spcPct val="150000"/>
              </a:lnSpc>
            </a:pPr>
            <a:r>
              <a:rPr lang="en-US" dirty="0"/>
              <a:t>12. definition: Video definition or quality (e.g., HD, SD). </a:t>
            </a:r>
          </a:p>
          <a:p>
            <a:pPr>
              <a:lnSpc>
                <a:spcPct val="150000"/>
              </a:lnSpc>
            </a:pPr>
            <a:r>
              <a:rPr lang="en-US" dirty="0"/>
              <a:t>13. caption: Availability of captions for the YouTube song video</a:t>
            </a:r>
            <a:endParaRPr lang="en-IN" dirty="0"/>
          </a:p>
        </p:txBody>
      </p:sp>
      <p:pic>
        <p:nvPicPr>
          <p:cNvPr id="4" name="Audio 3">
            <a:hlinkClick r:id="" action="ppaction://media"/>
            <a:extLst>
              <a:ext uri="{FF2B5EF4-FFF2-40B4-BE49-F238E27FC236}">
                <a16:creationId xmlns:a16="http://schemas.microsoft.com/office/drawing/2014/main" id="{9C71B5EF-E3A6-C169-861F-AF7962AEBB1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519671008"/>
      </p:ext>
    </p:extLst>
  </p:cSld>
  <p:clrMapOvr>
    <a:masterClrMapping/>
  </p:clrMapOvr>
  <mc:AlternateContent xmlns:mc="http://schemas.openxmlformats.org/markup-compatibility/2006">
    <mc:Choice xmlns:p14="http://schemas.microsoft.com/office/powerpoint/2010/main" Requires="p14">
      <p:transition spd="slow" p14:dur="2000" advTm="44949"/>
    </mc:Choice>
    <mc:Fallback>
      <p:transition spd="slow" advTm="44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894C51-870F-0EF0-BCB1-D63EBDF78290}"/>
              </a:ext>
            </a:extLst>
          </p:cNvPr>
          <p:cNvSpPr txBox="1"/>
          <p:nvPr/>
        </p:nvSpPr>
        <p:spPr>
          <a:xfrm>
            <a:off x="2709809" y="51639"/>
            <a:ext cx="6097712" cy="707886"/>
          </a:xfrm>
          <a:prstGeom prst="rect">
            <a:avLst/>
          </a:prstGeom>
          <a:noFill/>
        </p:spPr>
        <p:txBody>
          <a:bodyPr wrap="square">
            <a:spAutoFit/>
          </a:bodyPr>
          <a:lstStyle/>
          <a:p>
            <a:pPr algn="ctr"/>
            <a:r>
              <a:rPr lang="en-IN" sz="4000" dirty="0">
                <a:solidFill>
                  <a:srgbClr val="C00000"/>
                </a:solidFill>
                <a:effectLst>
                  <a:outerShdw blurRad="50800" dist="38100" dir="16200000" rotWithShape="0">
                    <a:prstClr val="black">
                      <a:alpha val="40000"/>
                    </a:prstClr>
                  </a:outerShdw>
                </a:effectLst>
                <a:latin typeface="Algerian" panose="04020705040A02060702" pitchFamily="82" charset="0"/>
              </a:rPr>
              <a:t>Data analysis</a:t>
            </a:r>
          </a:p>
        </p:txBody>
      </p:sp>
      <p:pic>
        <p:nvPicPr>
          <p:cNvPr id="4" name="Picture 3">
            <a:extLst>
              <a:ext uri="{FF2B5EF4-FFF2-40B4-BE49-F238E27FC236}">
                <a16:creationId xmlns:a16="http://schemas.microsoft.com/office/drawing/2014/main" id="{4D4498F8-314A-9ADD-1FF5-0C011DFC9B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2338" y="667820"/>
            <a:ext cx="11558426" cy="5891961"/>
          </a:xfrm>
          <a:prstGeom prst="rect">
            <a:avLst/>
          </a:prstGeom>
        </p:spPr>
      </p:pic>
      <p:pic>
        <p:nvPicPr>
          <p:cNvPr id="6" name="Audio 5">
            <a:hlinkClick r:id="" action="ppaction://media"/>
            <a:extLst>
              <a:ext uri="{FF2B5EF4-FFF2-40B4-BE49-F238E27FC236}">
                <a16:creationId xmlns:a16="http://schemas.microsoft.com/office/drawing/2014/main" id="{DD478792-ADF5-1748-E483-0E16F9A339A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999511205"/>
      </p:ext>
    </p:extLst>
  </p:cSld>
  <p:clrMapOvr>
    <a:masterClrMapping/>
  </p:clrMapOvr>
  <mc:AlternateContent xmlns:mc="http://schemas.openxmlformats.org/markup-compatibility/2006">
    <mc:Choice xmlns:p14="http://schemas.microsoft.com/office/powerpoint/2010/main" Requires="p14">
      <p:transition spd="slow" p14:dur="2000" advTm="111566"/>
    </mc:Choice>
    <mc:Fallback>
      <p:transition spd="slow" advTm="111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2C09F8-5717-0450-7E37-05260F935E61}"/>
              </a:ext>
            </a:extLst>
          </p:cNvPr>
          <p:cNvSpPr txBox="1"/>
          <p:nvPr/>
        </p:nvSpPr>
        <p:spPr>
          <a:xfrm>
            <a:off x="811659" y="308493"/>
            <a:ext cx="10263883" cy="707886"/>
          </a:xfrm>
          <a:prstGeom prst="rect">
            <a:avLst/>
          </a:prstGeom>
          <a:noFill/>
        </p:spPr>
        <p:txBody>
          <a:bodyPr wrap="square">
            <a:spAutoFit/>
          </a:bodyPr>
          <a:lstStyle/>
          <a:p>
            <a:pPr algn="ctr"/>
            <a:r>
              <a:rPr lang="en-IN" sz="4000" dirty="0">
                <a:solidFill>
                  <a:srgbClr val="C00000"/>
                </a:solidFill>
                <a:effectLst>
                  <a:outerShdw blurRad="50800" dist="38100" dir="16200000" rotWithShape="0">
                    <a:prstClr val="black">
                      <a:alpha val="40000"/>
                    </a:prstClr>
                  </a:outerShdw>
                </a:effectLst>
                <a:latin typeface="Algerian" panose="04020705040A02060702" pitchFamily="82" charset="0"/>
              </a:rPr>
              <a:t>RECOMMENDATIONS TO STAKEHOLDERS</a:t>
            </a:r>
          </a:p>
        </p:txBody>
      </p:sp>
      <p:sp>
        <p:nvSpPr>
          <p:cNvPr id="3" name="TextBox 2">
            <a:extLst>
              <a:ext uri="{FF2B5EF4-FFF2-40B4-BE49-F238E27FC236}">
                <a16:creationId xmlns:a16="http://schemas.microsoft.com/office/drawing/2014/main" id="{8F7FACDB-4E6A-4836-0172-6BE8CE706156}"/>
              </a:ext>
            </a:extLst>
          </p:cNvPr>
          <p:cNvSpPr txBox="1"/>
          <p:nvPr/>
        </p:nvSpPr>
        <p:spPr>
          <a:xfrm>
            <a:off x="410966" y="1386249"/>
            <a:ext cx="11301574" cy="5078313"/>
          </a:xfrm>
          <a:prstGeom prst="rect">
            <a:avLst/>
          </a:prstGeom>
          <a:noFill/>
        </p:spPr>
        <p:txBody>
          <a:bodyPr wrap="square" rtlCol="0">
            <a:spAutoFit/>
          </a:bodyPr>
          <a:lstStyle/>
          <a:p>
            <a:pPr marL="285750" indent="-285750" algn="just">
              <a:buFont typeface="Wingdings" panose="05000000000000000000" pitchFamily="2" charset="2"/>
              <a:buChar char="ü"/>
            </a:pPr>
            <a:r>
              <a:rPr lang="en-US" b="1" dirty="0">
                <a:latin typeface="+mj-lt"/>
              </a:rPr>
              <a:t>Content Strategy Optimization</a:t>
            </a:r>
            <a:r>
              <a:rPr lang="en-US" dirty="0">
                <a:latin typeface="+mj-lt"/>
              </a:rPr>
              <a:t>:</a:t>
            </a:r>
          </a:p>
          <a:p>
            <a:pPr marL="742950" lvl="1" indent="-285750" algn="just">
              <a:buFont typeface="+mj-lt"/>
              <a:buAutoNum type="arabicPeriod"/>
            </a:pPr>
            <a:r>
              <a:rPr lang="en-US" b="1" dirty="0">
                <a:latin typeface="+mj-lt"/>
              </a:rPr>
              <a:t>Leverage Popular Tags</a:t>
            </a:r>
            <a:r>
              <a:rPr lang="en-US" dirty="0">
                <a:latin typeface="+mj-lt"/>
              </a:rPr>
              <a:t>: Incorporate trending and popular tags in video descriptions to increase visibility and attract more viewers.</a:t>
            </a:r>
          </a:p>
          <a:p>
            <a:pPr marL="742950" lvl="1" indent="-285750" algn="just">
              <a:buFont typeface="+mj-lt"/>
              <a:buAutoNum type="arabicPeriod"/>
            </a:pPr>
            <a:r>
              <a:rPr lang="en-US" b="1" dirty="0">
                <a:latin typeface="+mj-lt"/>
              </a:rPr>
              <a:t>High-Quality Content</a:t>
            </a:r>
            <a:r>
              <a:rPr lang="en-US" dirty="0">
                <a:latin typeface="+mj-lt"/>
              </a:rPr>
              <a:t>: Continue producing HD definition videos to meet audience expectations for visual quality.</a:t>
            </a:r>
          </a:p>
          <a:p>
            <a:pPr lvl="1" algn="just"/>
            <a:endParaRPr lang="en-US" dirty="0">
              <a:latin typeface="+mj-lt"/>
            </a:endParaRPr>
          </a:p>
          <a:p>
            <a:pPr marL="285750" indent="-285750" algn="just">
              <a:buFont typeface="Wingdings" panose="05000000000000000000" pitchFamily="2" charset="2"/>
              <a:buChar char="ü"/>
            </a:pPr>
            <a:r>
              <a:rPr lang="en-US" b="1" dirty="0">
                <a:latin typeface="+mj-lt"/>
              </a:rPr>
              <a:t>Engagement Boosters</a:t>
            </a:r>
            <a:r>
              <a:rPr lang="en-US" dirty="0">
                <a:latin typeface="+mj-lt"/>
              </a:rPr>
              <a:t>:</a:t>
            </a:r>
          </a:p>
          <a:p>
            <a:pPr marL="742950" lvl="1" indent="-285750" algn="just">
              <a:buFont typeface="+mj-lt"/>
              <a:buAutoNum type="arabicPeriod"/>
            </a:pPr>
            <a:r>
              <a:rPr lang="en-US" b="1" dirty="0">
                <a:latin typeface="+mj-lt"/>
              </a:rPr>
              <a:t>Interactive Content</a:t>
            </a:r>
            <a:r>
              <a:rPr lang="en-US" dirty="0">
                <a:latin typeface="+mj-lt"/>
              </a:rPr>
              <a:t>: Encourage viewers to like, comment, and share videos through calls-to-action and interactive content, fostering a more engaged community.</a:t>
            </a:r>
          </a:p>
          <a:p>
            <a:pPr marL="742950" lvl="1" indent="-285750" algn="just">
              <a:buFont typeface="+mj-lt"/>
              <a:buAutoNum type="arabicPeriod"/>
            </a:pPr>
            <a:r>
              <a:rPr lang="en-US" b="1" dirty="0">
                <a:latin typeface="+mj-lt"/>
              </a:rPr>
              <a:t>Community Building</a:t>
            </a:r>
            <a:r>
              <a:rPr lang="en-US" dirty="0">
                <a:latin typeface="+mj-lt"/>
              </a:rPr>
              <a:t>: Respond to comments and engage with the audience to build a loyal viewer base and enhance overall engagement metrics.</a:t>
            </a:r>
          </a:p>
          <a:p>
            <a:pPr marL="742950" lvl="1" indent="-285750" algn="just">
              <a:buFont typeface="+mj-lt"/>
              <a:buAutoNum type="arabicPeriod"/>
            </a:pPr>
            <a:r>
              <a:rPr lang="en-US" b="1" dirty="0">
                <a:latin typeface="+mj-lt"/>
              </a:rPr>
              <a:t>Experiment with Formats</a:t>
            </a:r>
            <a:r>
              <a:rPr lang="en-US" dirty="0">
                <a:latin typeface="+mj-lt"/>
              </a:rPr>
              <a:t>: Introduce diverse content formats such as behind-the-scenes, interviews, or live sessions to keep the audience engaged and attract new viewers.</a:t>
            </a:r>
          </a:p>
          <a:p>
            <a:pPr lvl="1" algn="just"/>
            <a:endParaRPr lang="en-US" dirty="0">
              <a:latin typeface="+mj-lt"/>
            </a:endParaRPr>
          </a:p>
          <a:p>
            <a:pPr marL="285750" indent="-285750" algn="just">
              <a:buFont typeface="Wingdings" panose="05000000000000000000" pitchFamily="2" charset="2"/>
              <a:buChar char="ü"/>
            </a:pPr>
            <a:r>
              <a:rPr lang="en-US" b="1" dirty="0">
                <a:latin typeface="+mj-lt"/>
              </a:rPr>
              <a:t>Monitoring and Adaptation</a:t>
            </a:r>
            <a:r>
              <a:rPr lang="en-US" dirty="0">
                <a:latin typeface="+mj-lt"/>
              </a:rPr>
              <a:t>:</a:t>
            </a:r>
          </a:p>
          <a:p>
            <a:pPr marL="742950" lvl="1" indent="-285750" algn="just">
              <a:buFont typeface="+mj-lt"/>
              <a:buAutoNum type="arabicPeriod"/>
            </a:pPr>
            <a:r>
              <a:rPr lang="en-US" b="1" dirty="0">
                <a:latin typeface="+mj-lt"/>
              </a:rPr>
              <a:t>Regular Analysis</a:t>
            </a:r>
            <a:r>
              <a:rPr lang="en-US" dirty="0">
                <a:latin typeface="+mj-lt"/>
              </a:rPr>
              <a:t>: Continuously monitor viewership and engagement trends to adapt strategies proactively. Utilize insights from Power BI dashboards to make informed decisions.</a:t>
            </a:r>
          </a:p>
          <a:p>
            <a:pPr marL="742950" lvl="1" indent="-285750" algn="just">
              <a:buFont typeface="+mj-lt"/>
              <a:buAutoNum type="arabicPeriod"/>
            </a:pPr>
            <a:r>
              <a:rPr lang="en-US" b="1" dirty="0">
                <a:latin typeface="+mj-lt"/>
              </a:rPr>
              <a:t>Feedback Loop</a:t>
            </a:r>
            <a:r>
              <a:rPr lang="en-US" dirty="0">
                <a:latin typeface="+mj-lt"/>
              </a:rPr>
              <a:t>: Collect and analyze viewer feedback to understand preferences and areas for improvement.</a:t>
            </a:r>
          </a:p>
          <a:p>
            <a:pPr algn="just"/>
            <a:endParaRPr lang="en-IN" dirty="0">
              <a:latin typeface="+mj-lt"/>
            </a:endParaRPr>
          </a:p>
        </p:txBody>
      </p:sp>
      <p:pic>
        <p:nvPicPr>
          <p:cNvPr id="4" name="Audio 3">
            <a:hlinkClick r:id="" action="ppaction://media"/>
            <a:extLst>
              <a:ext uri="{FF2B5EF4-FFF2-40B4-BE49-F238E27FC236}">
                <a16:creationId xmlns:a16="http://schemas.microsoft.com/office/drawing/2014/main" id="{2EC8FD77-A817-4033-445B-2B6E12E0A84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186620125"/>
      </p:ext>
    </p:extLst>
  </p:cSld>
  <p:clrMapOvr>
    <a:masterClrMapping/>
  </p:clrMapOvr>
  <mc:AlternateContent xmlns:mc="http://schemas.openxmlformats.org/markup-compatibility/2006">
    <mc:Choice xmlns:p14="http://schemas.microsoft.com/office/powerpoint/2010/main" Requires="p14">
      <p:transition spd="slow" p14:dur="2000" advTm="64929"/>
    </mc:Choice>
    <mc:Fallback>
      <p:transition spd="slow" advTm="649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8E772E-6657-93C7-E235-B3BBF803AEBF}"/>
              </a:ext>
            </a:extLst>
          </p:cNvPr>
          <p:cNvSpPr txBox="1"/>
          <p:nvPr/>
        </p:nvSpPr>
        <p:spPr>
          <a:xfrm>
            <a:off x="811659" y="308493"/>
            <a:ext cx="10263883" cy="707886"/>
          </a:xfrm>
          <a:prstGeom prst="rect">
            <a:avLst/>
          </a:prstGeom>
          <a:noFill/>
        </p:spPr>
        <p:txBody>
          <a:bodyPr wrap="square">
            <a:spAutoFit/>
          </a:bodyPr>
          <a:lstStyle/>
          <a:p>
            <a:pPr algn="ctr"/>
            <a:r>
              <a:rPr lang="en-IN" sz="4000" dirty="0">
                <a:solidFill>
                  <a:srgbClr val="C00000"/>
                </a:solidFill>
                <a:effectLst>
                  <a:outerShdw blurRad="50800" dist="38100" dir="16200000" rotWithShape="0">
                    <a:prstClr val="black">
                      <a:alpha val="40000"/>
                    </a:prstClr>
                  </a:outerShdw>
                </a:effectLst>
                <a:latin typeface="Algerian" panose="04020705040A02060702" pitchFamily="82" charset="0"/>
              </a:rPr>
              <a:t>CONCLUSIONS</a:t>
            </a:r>
          </a:p>
        </p:txBody>
      </p:sp>
      <p:sp>
        <p:nvSpPr>
          <p:cNvPr id="3" name="TextBox 2">
            <a:extLst>
              <a:ext uri="{FF2B5EF4-FFF2-40B4-BE49-F238E27FC236}">
                <a16:creationId xmlns:a16="http://schemas.microsoft.com/office/drawing/2014/main" id="{DE9227C2-5063-A30E-2261-A3B65EED2507}"/>
              </a:ext>
            </a:extLst>
          </p:cNvPr>
          <p:cNvSpPr txBox="1"/>
          <p:nvPr/>
        </p:nvSpPr>
        <p:spPr>
          <a:xfrm>
            <a:off x="616449" y="1243173"/>
            <a:ext cx="11188558" cy="5035353"/>
          </a:xfrm>
          <a:prstGeom prst="rect">
            <a:avLst/>
          </a:prstGeom>
          <a:noFill/>
        </p:spPr>
        <p:txBody>
          <a:bodyPr wrap="square" rtlCol="0">
            <a:spAutoFit/>
          </a:bodyPr>
          <a:lstStyle/>
          <a:p>
            <a:pPr algn="just">
              <a:lnSpc>
                <a:spcPct val="150000"/>
              </a:lnSpc>
            </a:pPr>
            <a:r>
              <a:rPr lang="en-US" dirty="0"/>
              <a:t>Our analysis of the YouTube song video dataset reveals several key insights:</a:t>
            </a:r>
          </a:p>
          <a:p>
            <a:pPr algn="just">
              <a:lnSpc>
                <a:spcPct val="150000"/>
              </a:lnSpc>
            </a:pPr>
            <a:endParaRPr lang="en-US" dirty="0"/>
          </a:p>
          <a:p>
            <a:pPr algn="just">
              <a:lnSpc>
                <a:spcPct val="150000"/>
              </a:lnSpc>
              <a:buFont typeface="+mj-lt"/>
              <a:buAutoNum type="arabicPeriod"/>
            </a:pPr>
            <a:r>
              <a:rPr lang="en-US" b="1" dirty="0"/>
              <a:t>Channel Dominance</a:t>
            </a:r>
            <a:r>
              <a:rPr lang="en-US" dirty="0"/>
              <a:t>: T-Series emerges as the most-watched channel, indicating its significant influence and popularity in the music domain on YouTube.</a:t>
            </a:r>
          </a:p>
          <a:p>
            <a:pPr algn="just">
              <a:lnSpc>
                <a:spcPct val="150000"/>
              </a:lnSpc>
              <a:buFont typeface="+mj-lt"/>
              <a:buAutoNum type="arabicPeriod"/>
            </a:pPr>
            <a:r>
              <a:rPr lang="en-US" b="1" dirty="0"/>
              <a:t>Video Quality Preference</a:t>
            </a:r>
            <a:r>
              <a:rPr lang="en-US" dirty="0"/>
              <a:t>: Videos in HD definition are preferred, suggesting that viewers value high-quality visuals in their viewing experience.</a:t>
            </a:r>
          </a:p>
          <a:p>
            <a:pPr algn="just">
              <a:lnSpc>
                <a:spcPct val="150000"/>
              </a:lnSpc>
              <a:buFont typeface="+mj-lt"/>
              <a:buAutoNum type="arabicPeriod"/>
            </a:pPr>
            <a:r>
              <a:rPr lang="en-US" b="1" dirty="0"/>
              <a:t>Temporal Trends</a:t>
            </a:r>
            <a:r>
              <a:rPr lang="en-US" dirty="0"/>
              <a:t>: View and like counts peaked in 2019 and have been decreasing rapidly through 2023. This decline could be attributed to various factors, such as changes in audience preferences, increased competition, or shifting trends in content consumption.</a:t>
            </a:r>
          </a:p>
          <a:p>
            <a:pPr algn="just">
              <a:lnSpc>
                <a:spcPct val="150000"/>
              </a:lnSpc>
            </a:pPr>
            <a:endParaRPr lang="en-IN" dirty="0"/>
          </a:p>
          <a:p>
            <a:pPr algn="just">
              <a:lnSpc>
                <a:spcPct val="150000"/>
              </a:lnSpc>
            </a:pPr>
            <a:r>
              <a:rPr lang="en-US" dirty="0"/>
              <a:t>The dashboard  provide a comprehensive understanding of the dynamics of YouTube song videos, empowering content creators and stakeholders to enhance their strategies and optimize performance.</a:t>
            </a:r>
            <a:endParaRPr lang="en-IN" dirty="0"/>
          </a:p>
        </p:txBody>
      </p:sp>
      <p:pic>
        <p:nvPicPr>
          <p:cNvPr id="4" name="Audio 3">
            <a:hlinkClick r:id="" action="ppaction://media"/>
            <a:extLst>
              <a:ext uri="{FF2B5EF4-FFF2-40B4-BE49-F238E27FC236}">
                <a16:creationId xmlns:a16="http://schemas.microsoft.com/office/drawing/2014/main" id="{CE4D7224-0E71-4B78-9F8C-6F7BF66A27A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164284667"/>
      </p:ext>
    </p:extLst>
  </p:cSld>
  <p:clrMapOvr>
    <a:masterClrMapping/>
  </p:clrMapOvr>
  <mc:AlternateContent xmlns:mc="http://schemas.openxmlformats.org/markup-compatibility/2006">
    <mc:Choice xmlns:p14="http://schemas.microsoft.com/office/powerpoint/2010/main" Requires="p14">
      <p:transition spd="slow" p14:dur="2000" advTm="50249"/>
    </mc:Choice>
    <mc:Fallback>
      <p:transition spd="slow" advTm="502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3DD6EF-7654-FEE6-B86C-B06D245FBC6C}"/>
              </a:ext>
            </a:extLst>
          </p:cNvPr>
          <p:cNvSpPr txBox="1"/>
          <p:nvPr/>
        </p:nvSpPr>
        <p:spPr>
          <a:xfrm>
            <a:off x="842481" y="2721114"/>
            <a:ext cx="10263883" cy="1107996"/>
          </a:xfrm>
          <a:prstGeom prst="rect">
            <a:avLst/>
          </a:prstGeom>
          <a:no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a:spAutoFit/>
          </a:bodyPr>
          <a:lstStyle/>
          <a:p>
            <a:pPr algn="ctr"/>
            <a:r>
              <a:rPr lang="en-IN" sz="6600" dirty="0">
                <a:solidFill>
                  <a:srgbClr val="C00000"/>
                </a:solidFill>
                <a:effectLst>
                  <a:outerShdw blurRad="50800" dist="38100" dir="16200000" rotWithShape="0">
                    <a:prstClr val="black">
                      <a:alpha val="40000"/>
                    </a:prstClr>
                  </a:outerShdw>
                </a:effectLst>
                <a:latin typeface="Algerian" panose="04020705040A02060702" pitchFamily="82" charset="0"/>
              </a:rPr>
              <a:t>THANK YOU</a:t>
            </a:r>
          </a:p>
        </p:txBody>
      </p:sp>
      <p:pic>
        <p:nvPicPr>
          <p:cNvPr id="3" name="Audio 2">
            <a:hlinkClick r:id="" action="ppaction://media"/>
            <a:extLst>
              <a:ext uri="{FF2B5EF4-FFF2-40B4-BE49-F238E27FC236}">
                <a16:creationId xmlns:a16="http://schemas.microsoft.com/office/drawing/2014/main" id="{665FB646-9D4F-7A30-A0B3-D9F17266795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427114248"/>
      </p:ext>
    </p:extLst>
  </p:cSld>
  <p:clrMapOvr>
    <a:masterClrMapping/>
  </p:clrMapOvr>
  <mc:AlternateContent xmlns:mc="http://schemas.openxmlformats.org/markup-compatibility/2006">
    <mc:Choice xmlns:p14="http://schemas.microsoft.com/office/powerpoint/2010/main" Requires="p14">
      <p:transition spd="slow" p14:dur="2000" advTm="2510"/>
    </mc:Choice>
    <mc:Fallback>
      <p:transition spd="slow" advTm="25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2013 - 2022 Theme</Template>
  <TotalTime>65</TotalTime>
  <Words>624</Words>
  <Application>Microsoft Office PowerPoint</Application>
  <PresentationFormat>Widescreen</PresentationFormat>
  <Paragraphs>53</Paragraphs>
  <Slides>8</Slides>
  <Notes>0</Notes>
  <HiddenSlides>0</HiddenSlides>
  <MMClips>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Algerian</vt:lpstr>
      <vt:lpstr>Arial</vt:lpstr>
      <vt:lpstr>Arial Rounded MT Bold</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Alena C J</dc:creator>
  <cp:lastModifiedBy>Alena C J</cp:lastModifiedBy>
  <cp:revision>1</cp:revision>
  <dcterms:created xsi:type="dcterms:W3CDTF">2024-07-06T03:48:51Z</dcterms:created>
  <dcterms:modified xsi:type="dcterms:W3CDTF">2024-07-06T04:54:42Z</dcterms:modified>
</cp:coreProperties>
</file>

<file path=docProps/thumbnail.jpeg>
</file>